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F77BBAD0-2FD1-4BB3-BED5-B7D4590D3504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3"/>
      </a:tcTxStyle>
      <a:tcStyle>
        <a:tcBdr>
          <a:top>
            <a:ln w="6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3">
          <a:shade val="40000"/>
        </a:schemeClr>
      </a:tcTxStyle>
      <a:tcStyle>
        <a:tcBdr/>
        <a:fill>
          <a:solidFill>
            <a:schemeClr val="accent3">
              <a:alpha val="4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555"/>
    <p:restoredTop sz="94660"/>
  </p:normalViewPr>
  <p:slideViewPr>
    <p:cSldViewPr snapToGrid="0">
      <p:cViewPr varScale="1">
        <p:scale>
          <a:sx n="100" d="100"/>
          <a:sy n="100" d="100"/>
        </p:scale>
        <p:origin x="630" y="108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 w="9525" cap="flat" cmpd="sng" algn="ctr">
          <a:noFill/>
          <a:prstDash val="solid"/>
          <a:round/>
        </a:ln>
      </c:spPr>
    </c:plotArea>
    <c:plotVisOnly val="1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87A3DDA-DC34-4860-B6CC-009B3C1518B9}" type="datetime1">
              <a:rPr lang="ko-KR" altLang="en-US"/>
              <a:pPr lvl="0">
                <a:defRPr lang="ko-KR" altLang="en-US"/>
              </a:pPr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2C34453-8C27-4611-AD1E-591E597E33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87A3DDA-DC34-4860-B6CC-009B3C1518B9}" type="datetime1">
              <a:rPr lang="ko-KR" altLang="en-US"/>
              <a:pPr lvl="0">
                <a:defRPr lang="ko-KR" altLang="en-US"/>
              </a:pPr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2C34453-8C27-4611-AD1E-591E597E33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87A3DDA-DC34-4860-B6CC-009B3C1518B9}" type="datetime1">
              <a:rPr lang="ko-KR" altLang="en-US"/>
              <a:pPr lvl="0">
                <a:defRPr lang="ko-KR" altLang="en-US"/>
              </a:pPr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2C34453-8C27-4611-AD1E-591E597E33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87A3DDA-DC34-4860-B6CC-009B3C1518B9}" type="datetime1">
              <a:rPr lang="ko-KR" altLang="en-US"/>
              <a:pPr lvl="0">
                <a:defRPr lang="ko-KR" altLang="en-US"/>
              </a:pPr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2C34453-8C27-4611-AD1E-591E597E33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87A3DDA-DC34-4860-B6CC-009B3C1518B9}" type="datetime1">
              <a:rPr lang="ko-KR" altLang="en-US"/>
              <a:pPr lvl="0">
                <a:defRPr lang="ko-KR" altLang="en-US"/>
              </a:pPr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2C34453-8C27-4611-AD1E-591E597E33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87A3DDA-DC34-4860-B6CC-009B3C1518B9}" type="datetime1">
              <a:rPr lang="ko-KR" altLang="en-US"/>
              <a:pPr lvl="0">
                <a:defRPr lang="ko-KR" altLang="en-US"/>
              </a:pPr>
              <a:t>2022-10-28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2C34453-8C27-4611-AD1E-591E597E33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87A3DDA-DC34-4860-B6CC-009B3C1518B9}" type="datetime1">
              <a:rPr lang="ko-KR" altLang="en-US"/>
              <a:pPr lvl="0">
                <a:defRPr lang="ko-KR" altLang="en-US"/>
              </a:pPr>
              <a:t>2022-10-28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2C34453-8C27-4611-AD1E-591E597E33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87A3DDA-DC34-4860-B6CC-009B3C1518B9}" type="datetime1">
              <a:rPr lang="ko-KR" altLang="en-US"/>
              <a:pPr lvl="0">
                <a:defRPr lang="ko-KR" altLang="en-US"/>
              </a:pPr>
              <a:t>2022-10-28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2C34453-8C27-4611-AD1E-591E597E33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17BA1D-17E0-43E5-8E56-76646A7F0365}"/>
              </a:ext>
            </a:extLst>
          </p:cNvPr>
          <p:cNvSpPr txBox="1"/>
          <p:nvPr userDrawn="1"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AAC1F4-4707-45A6-A862-2972EAAC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3DDA-DC34-4860-B6CC-009B3C1518B9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460A49-370B-4D04-9861-316D66B2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F17242-7E92-4992-A3D9-CB60AB49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34453-8C27-4611-AD1E-591E597E3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6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87A3DDA-DC34-4860-B6CC-009B3C1518B9}" type="datetime1">
              <a:rPr lang="ko-KR" altLang="en-US"/>
              <a:pPr lvl="0">
                <a:defRPr lang="ko-KR" altLang="en-US"/>
              </a:pPr>
              <a:t>2022-10-28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2C34453-8C27-4611-AD1E-591E597E33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87A3DDA-DC34-4860-B6CC-009B3C1518B9}" type="datetime1">
              <a:rPr lang="ko-KR" altLang="en-US"/>
              <a:pPr lvl="0">
                <a:defRPr lang="ko-KR" altLang="en-US"/>
              </a:pPr>
              <a:t>2022-10-28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B2C34453-8C27-4611-AD1E-591E597E336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2BC7C9-108A-4563-8F29-A29A4FC0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276468-3A18-46C6-845E-F3761DC2C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22B45-44B4-485C-AB2D-78E74C542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A3DDA-DC34-4860-B6CC-009B3C1518B9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700C2-4C83-400B-84DE-4121EA81A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A534A7-B4B7-4764-87F6-DBFFF3234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34453-8C27-4611-AD1E-591E597E3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3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20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jpeg"  /><Relationship Id="rId3" Type="http://schemas.openxmlformats.org/officeDocument/2006/relationships/image" Target="../media/image22.jpeg"  /><Relationship Id="rId4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jpeg"  /><Relationship Id="rId3" Type="http://schemas.openxmlformats.org/officeDocument/2006/relationships/image" Target="../media/image26.jpeg"  /><Relationship Id="rId4" Type="http://schemas.openxmlformats.org/officeDocument/2006/relationships/image" Target="../media/image27.jpeg"  /><Relationship Id="rId5" Type="http://schemas.openxmlformats.org/officeDocument/2006/relationships/image" Target="../media/image28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chart" Target="../charts/chart1.xml"  /><Relationship Id="rId4" Type="http://schemas.openxmlformats.org/officeDocument/2006/relationships/image" Target="../media/image30.jpeg"  /><Relationship Id="rId5" Type="http://schemas.openxmlformats.org/officeDocument/2006/relationships/image" Target="../media/image31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jpeg"  /><Relationship Id="rId3" Type="http://schemas.openxmlformats.org/officeDocument/2006/relationships/image" Target="../media/image31.jpeg"  /><Relationship Id="rId4" Type="http://schemas.openxmlformats.org/officeDocument/2006/relationships/image" Target="../media/image3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jpeg"  /><Relationship Id="rId3" Type="http://schemas.openxmlformats.org/officeDocument/2006/relationships/image" Target="../media/image34.jpeg"  /><Relationship Id="rId4" Type="http://schemas.openxmlformats.org/officeDocument/2006/relationships/image" Target="../media/image35.jpeg"  /><Relationship Id="rId5" Type="http://schemas.openxmlformats.org/officeDocument/2006/relationships/image" Target="../media/image3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Relationship Id="rId3" Type="http://schemas.openxmlformats.org/officeDocument/2006/relationships/image" Target="../media/image42.png"  /><Relationship Id="rId4" Type="http://schemas.openxmlformats.org/officeDocument/2006/relationships/image" Target="../media/image42.png"  /><Relationship Id="rId5" Type="http://schemas.openxmlformats.org/officeDocument/2006/relationships/image" Target="../media/image4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99635" y="2967335"/>
            <a:ext cx="2792730" cy="9074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400" b="0" spc="-300">
                <a:solidFill>
                  <a:schemeClr val="bg1"/>
                </a:solidFill>
                <a:latin typeface="+mj-ea"/>
                <a:ea typeface="+mj-ea"/>
              </a:rPr>
              <a:t>FIT VELY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912165" y="2435088"/>
            <a:ext cx="11430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125608" y="4416288"/>
            <a:ext cx="11430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2" y="308758"/>
            <a:ext cx="1676658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개발 환경</a:t>
            </a:r>
            <a:endParaRPr lang="ko-KR" altLang="en-US" sz="3200" b="0" spc="-3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Part 1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2681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4366" y="1275420"/>
            <a:ext cx="12003268" cy="5277076"/>
          </a:xfrm>
          <a:prstGeom prst="rect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61587" y="4922991"/>
            <a:ext cx="2673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/>
              <a:t>개발 환경 및 버전관리</a:t>
            </a:r>
            <a:endParaRPr lang="ko-KR" altLang="en-US" sz="1600" b="0" spc="-150"/>
          </a:p>
        </p:txBody>
      </p:sp>
      <p:sp>
        <p:nvSpPr>
          <p:cNvPr id="14" name="TextBox 13"/>
          <p:cNvSpPr txBox="1"/>
          <p:nvPr/>
        </p:nvSpPr>
        <p:spPr>
          <a:xfrm>
            <a:off x="2682984" y="4893793"/>
            <a:ext cx="26736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/>
              <a:t>사용 언어</a:t>
            </a:r>
            <a:endParaRPr lang="ko-KR" altLang="en-US" sz="1600" b="0" spc="-150"/>
          </a:p>
        </p:txBody>
      </p:sp>
      <p:sp>
        <p:nvSpPr>
          <p:cNvPr id="15" name="TextBox 14"/>
          <p:cNvSpPr txBox="1"/>
          <p:nvPr/>
        </p:nvSpPr>
        <p:spPr>
          <a:xfrm>
            <a:off x="5381625" y="4889252"/>
            <a:ext cx="2673626" cy="338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/>
              <a:t>프레임 워크</a:t>
            </a:r>
            <a:endParaRPr lang="ko-KR" altLang="en-US" sz="1600" b="0" spc="-15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4915" y="1998225"/>
            <a:ext cx="1821322" cy="4259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8326" y="2616260"/>
            <a:ext cx="1625481" cy="8127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44255" y="1946819"/>
            <a:ext cx="1651296" cy="16512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t="5500" r="890"/>
          <a:stretch>
            <a:fillRect/>
          </a:stretch>
        </p:blipFill>
        <p:spPr>
          <a:xfrm>
            <a:off x="533219" y="3968705"/>
            <a:ext cx="687892" cy="6383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85751" y="2301741"/>
            <a:ext cx="1657528" cy="82876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187669" y="3429000"/>
            <a:ext cx="691853" cy="72068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19550" y="3406730"/>
            <a:ext cx="781050" cy="7810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162425" y="2330405"/>
            <a:ext cx="638175" cy="638175"/>
          </a:xfrm>
          <a:prstGeom prst="rect">
            <a:avLst/>
          </a:prstGeom>
        </p:spPr>
      </p:pic>
      <p:sp>
        <p:nvSpPr>
          <p:cNvPr id="29" name="TextBox 14"/>
          <p:cNvSpPr txBox="1"/>
          <p:nvPr/>
        </p:nvSpPr>
        <p:spPr>
          <a:xfrm>
            <a:off x="7610474" y="4889252"/>
            <a:ext cx="2673626" cy="338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/>
              <a:t>라이브러리</a:t>
            </a:r>
            <a:endParaRPr lang="ko-KR" altLang="en-US" sz="1600" b="0" spc="-150"/>
          </a:p>
        </p:txBody>
      </p:sp>
      <p:sp>
        <p:nvSpPr>
          <p:cNvPr id="30" name="TextBox 14"/>
          <p:cNvSpPr txBox="1"/>
          <p:nvPr/>
        </p:nvSpPr>
        <p:spPr>
          <a:xfrm>
            <a:off x="9639298" y="4898776"/>
            <a:ext cx="2673626" cy="338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/>
              <a:t>데이터 베이스</a:t>
            </a:r>
            <a:endParaRPr lang="ko-KR" altLang="en-US" sz="1600" b="0" spc="-15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62924" y="2358980"/>
            <a:ext cx="657223" cy="65722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096000" y="3649617"/>
            <a:ext cx="733425" cy="73342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143874" y="3263855"/>
            <a:ext cx="1504949" cy="60882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020050" y="3830592"/>
            <a:ext cx="1819275" cy="8186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0095253" y="3020448"/>
            <a:ext cx="1578705" cy="81710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867777" y="2257425"/>
            <a:ext cx="914400" cy="9525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504950" y="3848102"/>
            <a:ext cx="781050" cy="781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0" y="308758"/>
            <a:ext cx="4353185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Part 3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4768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rcRect t="15310"/>
          <a:stretch>
            <a:fillRect/>
          </a:stretch>
        </p:blipFill>
        <p:spPr>
          <a:xfrm>
            <a:off x="7133028" y="1457212"/>
            <a:ext cx="3509964" cy="217487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3019" y="1392561"/>
            <a:ext cx="3513666" cy="231069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4922" y="3977570"/>
            <a:ext cx="3650897" cy="2880430"/>
          </a:xfrm>
          <a:prstGeom prst="rect">
            <a:avLst/>
          </a:prstGeom>
        </p:spPr>
      </p:pic>
      <p:sp>
        <p:nvSpPr>
          <p:cNvPr id="45" name="오른쪽 화살표 44"/>
          <p:cNvSpPr/>
          <p:nvPr/>
        </p:nvSpPr>
        <p:spPr>
          <a:xfrm rot="70107">
            <a:off x="5578578" y="1922041"/>
            <a:ext cx="775595" cy="7672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46" name="오른쪽 화살표 45"/>
          <p:cNvSpPr/>
          <p:nvPr/>
        </p:nvSpPr>
        <p:spPr>
          <a:xfrm rot="10835506">
            <a:off x="5316463" y="4799650"/>
            <a:ext cx="775595" cy="7672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44112" y="3804966"/>
            <a:ext cx="4553303" cy="292840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749419" y="1176952"/>
            <a:ext cx="2010061" cy="365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회원가입페이지</a:t>
            </a:r>
          </a:p>
        </p:txBody>
      </p:sp>
      <p:sp>
        <p:nvSpPr>
          <p:cNvPr id="49" name="오른쪽 화살표 48"/>
          <p:cNvSpPr/>
          <p:nvPr/>
        </p:nvSpPr>
        <p:spPr>
          <a:xfrm rot="5448065">
            <a:off x="8443588" y="3837601"/>
            <a:ext cx="500696" cy="56579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342338" y="4420876"/>
            <a:ext cx="3701416" cy="36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로그인 페이지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5215" y="1144543"/>
            <a:ext cx="3701413" cy="367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메인페이지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65554" y="3831088"/>
            <a:ext cx="2134686" cy="36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내정보 수정페이지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1" animBg="1"/>
      <p:bldP spid="52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0" y="308758"/>
            <a:ext cx="4353185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Part 3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4768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6386" y="3250963"/>
            <a:ext cx="4162427" cy="267400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21917" y="5214937"/>
            <a:ext cx="3771900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7255" y="1325040"/>
            <a:ext cx="7048501" cy="2103960"/>
          </a:xfrm>
          <a:prstGeom prst="rect">
            <a:avLst/>
          </a:prstGeom>
        </p:spPr>
      </p:pic>
      <p:sp>
        <p:nvSpPr>
          <p:cNvPr id="69" name="오른쪽 화살표 68"/>
          <p:cNvSpPr/>
          <p:nvPr/>
        </p:nvSpPr>
        <p:spPr>
          <a:xfrm rot="6797248">
            <a:off x="2869048" y="3148189"/>
            <a:ext cx="886054" cy="74870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70" name="오른쪽 화살표 69"/>
          <p:cNvSpPr/>
          <p:nvPr/>
        </p:nvSpPr>
        <p:spPr>
          <a:xfrm rot="3417077">
            <a:off x="8115073" y="3075939"/>
            <a:ext cx="772731" cy="70611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3364104" y="1172107"/>
            <a:ext cx="4244341" cy="36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메인페이지 </a:t>
            </a:r>
            <a:r>
              <a:rPr lang="en-US" altLang="ko-KR"/>
              <a:t>Q&amp;A,</a:t>
            </a:r>
            <a:r>
              <a:rPr lang="ko-KR" altLang="en-US"/>
              <a:t>공지  버튼 클릭시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78402" y="3246595"/>
            <a:ext cx="3901442" cy="36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공지  페이지 </a:t>
            </a: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22990" y="3882995"/>
            <a:ext cx="4707309" cy="194939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641060" y="3429000"/>
            <a:ext cx="3901442" cy="36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/>
              <a:t>Q&amp;A</a:t>
            </a:r>
            <a:r>
              <a:rPr lang="ko-KR" altLang="en-US"/>
              <a:t>  페이지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0" y="308758"/>
            <a:ext cx="4353185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Part 3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4768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lide Number Placeholder 32"/>
          <p:cNvSpPr>
            <a:spLocks noGrp="1"/>
          </p:cNvSpPr>
          <p:nvPr>
            <p:ph type="sldNum" sz="quarter" idx="12"/>
          </p:nvPr>
        </p:nvSpPr>
        <p:spPr>
          <a:xfrm>
            <a:off x="11339672" y="7064037"/>
            <a:ext cx="285741" cy="249385"/>
          </a:xfrm>
        </p:spPr>
        <p:txBody>
          <a:bodyPr vert="horz" lIns="0" tIns="0" rIns="0" bIns="0" anchor="ctr"/>
          <a:lstStyle/>
          <a:p>
            <a:pPr lvl="0">
              <a:defRPr lang="ko-KR"/>
            </a:pPr>
            <a:fld id="{3845BFCF-BC39-408B-B548-F49321513389}" type="slidenum">
              <a:rPr lang="en-US"/>
              <a:pPr lvl="0">
                <a:defRPr lang="ko-KR"/>
              </a:pPr>
              <a:t>13</a:t>
            </a:fld>
            <a:endParaRPr 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7649" y="1480709"/>
            <a:ext cx="3513666" cy="2310691"/>
          </a:xfrm>
          <a:prstGeom prst="rect">
            <a:avLst/>
          </a:prstGeom>
        </p:spPr>
      </p:pic>
      <p:sp>
        <p:nvSpPr>
          <p:cNvPr id="55" name="오른쪽 화살표 54"/>
          <p:cNvSpPr/>
          <p:nvPr/>
        </p:nvSpPr>
        <p:spPr>
          <a:xfrm>
            <a:off x="5284612" y="2501194"/>
            <a:ext cx="811388" cy="69673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93307" y="1500435"/>
            <a:ext cx="3787070" cy="2155762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91775" y="4659304"/>
            <a:ext cx="3906477" cy="2260975"/>
          </a:xfrm>
          <a:prstGeom prst="rect">
            <a:avLst/>
          </a:prstGeom>
        </p:spPr>
      </p:pic>
      <p:sp>
        <p:nvSpPr>
          <p:cNvPr id="58" name="오른쪽 화살표 57"/>
          <p:cNvSpPr/>
          <p:nvPr/>
        </p:nvSpPr>
        <p:spPr>
          <a:xfrm rot="5322579">
            <a:off x="8833910" y="3870433"/>
            <a:ext cx="775595" cy="7672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0449" y="4239320"/>
            <a:ext cx="3734150" cy="2260784"/>
          </a:xfrm>
          <a:prstGeom prst="rect">
            <a:avLst/>
          </a:prstGeom>
        </p:spPr>
      </p:pic>
      <p:sp>
        <p:nvSpPr>
          <p:cNvPr id="60" name="오른쪽 화살표 59"/>
          <p:cNvSpPr/>
          <p:nvPr/>
        </p:nvSpPr>
        <p:spPr>
          <a:xfrm rot="10773516">
            <a:off x="5602369" y="5019431"/>
            <a:ext cx="775595" cy="7672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130001" y="1173540"/>
            <a:ext cx="1493026" cy="367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 메인페이지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02623" y="1095109"/>
            <a:ext cx="2330168" cy="36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/>
              <a:t>(</a:t>
            </a:r>
            <a:r>
              <a:rPr lang="ko-KR" altLang="en-US"/>
              <a:t>통합</a:t>
            </a:r>
            <a:r>
              <a:rPr lang="en-US" altLang="ko-KR"/>
              <a:t>)</a:t>
            </a:r>
            <a:r>
              <a:rPr lang="ko-KR" altLang="en-US"/>
              <a:t>상품페이지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610306" y="4626604"/>
            <a:ext cx="2291714" cy="363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브랜드별 상품페이지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33821" y="4178536"/>
            <a:ext cx="2806772" cy="362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상품 상세 페이지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1" animBg="1"/>
      <p:bldP spid="66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71727"/>
            <a:ext cx="4276725" cy="2357273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0" y="308758"/>
            <a:ext cx="4353185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Part 3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4768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22"/>
          <p:cNvSpPr/>
          <p:nvPr/>
        </p:nvSpPr>
        <p:spPr>
          <a:xfrm>
            <a:off x="505132" y="3792855"/>
            <a:ext cx="2180919" cy="246697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>
              <a:buClr>
                <a:schemeClr val="accent2"/>
              </a:buClr>
              <a:defRPr lang="ko-KR"/>
            </a:pPr>
            <a:r>
              <a:rPr lang="en-US" i="1">
                <a:solidFill>
                  <a:schemeClr val="bg1"/>
                </a:solidFill>
                <a:latin typeface="Segoe UI"/>
                <a:cs typeface="Segoe UI"/>
              </a:rPr>
              <a:t>Lorem ipsum dolor sit amet, consectetur adipiscing elit. Ut aliquam, risus id rutrum bibendum, nunc risus interdumagna, e condimentum tortor justo eget odio. </a:t>
            </a:r>
          </a:p>
        </p:txBody>
      </p:sp>
      <p:graphicFrame>
        <p:nvGraphicFramePr>
          <p:cNvPr id="75" name="Chart 30"/>
          <p:cNvGraphicFramePr/>
          <p:nvPr/>
        </p:nvGraphicFramePr>
        <p:xfrm>
          <a:off x="9500165" y="5351086"/>
          <a:ext cx="2087833" cy="1432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828677" y="6493192"/>
            <a:ext cx="3771900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78" name="오른쪽 화살표 77"/>
          <p:cNvSpPr/>
          <p:nvPr/>
        </p:nvSpPr>
        <p:spPr>
          <a:xfrm rot="21581314">
            <a:off x="5500086" y="1904781"/>
            <a:ext cx="772731" cy="70611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269548" y="1124336"/>
            <a:ext cx="4244341" cy="36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장바구니 상품 결제 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28050" y="1340478"/>
            <a:ext cx="3695701" cy="241765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317513" y="1297839"/>
            <a:ext cx="4244342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장바구니 결제 확인페이지 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71323" y="4308980"/>
            <a:ext cx="4749439" cy="1908527"/>
          </a:xfrm>
          <a:prstGeom prst="rect">
            <a:avLst/>
          </a:prstGeom>
        </p:spPr>
      </p:pic>
      <p:sp>
        <p:nvSpPr>
          <p:cNvPr id="83" name="오른쪽 화살표 82"/>
          <p:cNvSpPr/>
          <p:nvPr/>
        </p:nvSpPr>
        <p:spPr>
          <a:xfrm rot="6784068">
            <a:off x="7122912" y="3777459"/>
            <a:ext cx="550245" cy="37717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054232" y="3933231"/>
            <a:ext cx="4244341" cy="63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마이페이지 결제 상품확인 </a:t>
            </a:r>
          </a:p>
          <a:p>
            <a:pPr>
              <a:defRPr lang="ko-KR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0" y="308758"/>
            <a:ext cx="4353185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Part 3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4768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127" y="1496059"/>
            <a:ext cx="3795887" cy="181095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24459" y="1370921"/>
            <a:ext cx="4749439" cy="2289527"/>
          </a:xfrm>
          <a:prstGeom prst="rect">
            <a:avLst/>
          </a:prstGeom>
        </p:spPr>
      </p:pic>
      <p:sp>
        <p:nvSpPr>
          <p:cNvPr id="55" name="오른쪽 화살표 54"/>
          <p:cNvSpPr/>
          <p:nvPr/>
        </p:nvSpPr>
        <p:spPr>
          <a:xfrm rot="70107">
            <a:off x="4968343" y="1827144"/>
            <a:ext cx="775595" cy="7672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 rot="7402922">
            <a:off x="7309032" y="3574501"/>
            <a:ext cx="461369" cy="744488"/>
          </a:xfrm>
          <a:prstGeom prst="rightArrow">
            <a:avLst>
              <a:gd name="adj1" fmla="val 50000"/>
              <a:gd name="adj2" fmla="val 38281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32137" y="4254396"/>
            <a:ext cx="4483294" cy="213077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45263" y="1116414"/>
            <a:ext cx="3701414" cy="367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결재 페이지</a:t>
            </a:r>
            <a:r>
              <a:rPr lang="en-US" altLang="ko-KR"/>
              <a:t>(</a:t>
            </a:r>
            <a:r>
              <a:rPr lang="ko-KR" altLang="en-US"/>
              <a:t>내 정보 입력</a:t>
            </a:r>
            <a:r>
              <a:rPr lang="en-US" altLang="ko-KR"/>
              <a:t>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01224" y="1080806"/>
            <a:ext cx="3701412" cy="367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마이페이지 에서 주문내역 확인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39985" y="3961719"/>
            <a:ext cx="3701414" cy="36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주문내역 수정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0" y="308758"/>
            <a:ext cx="4353185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Part 3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4768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17"/>
          <p:cNvSpPr/>
          <p:nvPr/>
        </p:nvSpPr>
        <p:spPr>
          <a:xfrm>
            <a:off x="6224374" y="1414536"/>
            <a:ext cx="5212292" cy="81431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  <a:defRPr lang="ko-KR"/>
            </a:pP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Lorem ipsum dolor sit amet, consectetur adipiscing elit. Ut aliquam, risus id rutrum bibendum, nunc risus interdum magna, eu condimentum tortor</a:t>
            </a:r>
          </a:p>
        </p:txBody>
      </p:sp>
      <p:sp>
        <p:nvSpPr>
          <p:cNvPr id="77" name="Oval 21"/>
          <p:cNvSpPr/>
          <p:nvPr/>
        </p:nvSpPr>
        <p:spPr>
          <a:xfrm>
            <a:off x="5259174" y="5926948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/>
          </a:p>
        </p:txBody>
      </p:sp>
      <p:cxnSp>
        <p:nvCxnSpPr>
          <p:cNvPr id="78" name="Straight Connector 25"/>
          <p:cNvCxnSpPr/>
          <p:nvPr/>
        </p:nvCxnSpPr>
        <p:spPr>
          <a:xfrm>
            <a:off x="4873886" y="4247797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26"/>
          <p:cNvCxnSpPr/>
          <p:nvPr/>
        </p:nvCxnSpPr>
        <p:spPr>
          <a:xfrm>
            <a:off x="5287693" y="5397940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43749" y="4414180"/>
            <a:ext cx="4399492" cy="209664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25124" y="1343578"/>
            <a:ext cx="5276003" cy="224543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615" y="1425942"/>
            <a:ext cx="4743097" cy="2690812"/>
          </a:xfrm>
          <a:prstGeom prst="rect">
            <a:avLst/>
          </a:prstGeom>
        </p:spPr>
      </p:pic>
      <p:sp>
        <p:nvSpPr>
          <p:cNvPr id="84" name="오른쪽 화살표 83"/>
          <p:cNvSpPr/>
          <p:nvPr/>
        </p:nvSpPr>
        <p:spPr>
          <a:xfrm rot="70107">
            <a:off x="5514843" y="2073030"/>
            <a:ext cx="775595" cy="7672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85" name="오른쪽 화살표 84"/>
          <p:cNvSpPr/>
          <p:nvPr/>
        </p:nvSpPr>
        <p:spPr>
          <a:xfrm rot="5451020">
            <a:off x="7274817" y="3659111"/>
            <a:ext cx="775595" cy="7672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17633" y="1047620"/>
            <a:ext cx="3701415" cy="36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마이페이지 </a:t>
            </a:r>
            <a:r>
              <a:rPr lang="en-US" altLang="ko-KR"/>
              <a:t>(</a:t>
            </a:r>
            <a:r>
              <a:rPr lang="ko-KR" altLang="en-US"/>
              <a:t>리뷰</a:t>
            </a:r>
            <a:r>
              <a:rPr lang="en-US" altLang="ko-KR"/>
              <a:t>,</a:t>
            </a:r>
            <a:r>
              <a:rPr lang="ko-KR" altLang="en-US"/>
              <a:t>반품버튼</a:t>
            </a:r>
            <a:r>
              <a:rPr lang="en-US" altLang="ko-KR"/>
              <a:t>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712712" y="1087812"/>
            <a:ext cx="3701414" cy="367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반품 작성 페이지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105537" y="3992387"/>
            <a:ext cx="3701413" cy="366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반품내역 페이지</a:t>
            </a:r>
          </a:p>
        </p:txBody>
      </p:sp>
      <p:sp>
        <p:nvSpPr>
          <p:cNvPr id="90" name="오른쪽 화살표 89"/>
          <p:cNvSpPr/>
          <p:nvPr/>
        </p:nvSpPr>
        <p:spPr>
          <a:xfrm rot="5465420">
            <a:off x="3902362" y="3675759"/>
            <a:ext cx="680557" cy="76724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31792" y="4405313"/>
            <a:ext cx="3347880" cy="233362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711936" y="3959543"/>
            <a:ext cx="3701413" cy="64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/>
              <a:t>리뷰페이지</a:t>
            </a:r>
          </a:p>
          <a:p>
            <a:pPr>
              <a:defRPr lang="ko-KR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1" animBg="1"/>
      <p:bldP spid="92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0" y="308758"/>
            <a:ext cx="4972310" cy="57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39" y="243676"/>
            <a:ext cx="767299" cy="297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1400">
                <a:latin typeface="+mj-ea"/>
                <a:ea typeface="+mj-ea"/>
              </a:rPr>
              <a:t>Part 3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4768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17"/>
          <p:cNvSpPr/>
          <p:nvPr/>
        </p:nvSpPr>
        <p:spPr>
          <a:xfrm>
            <a:off x="6224374" y="1414536"/>
            <a:ext cx="5205626" cy="81431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  <a:defRPr lang="ko-KR"/>
            </a:pP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Lorem ipsum dolor sit amet, consectetur adipiscing elit. Ut aliquam, risus id rutrum bibendum, nunc risus interdum magna, eu condimentum tortor</a:t>
            </a:r>
          </a:p>
        </p:txBody>
      </p:sp>
      <p:sp>
        <p:nvSpPr>
          <p:cNvPr id="77" name="Oval 21"/>
          <p:cNvSpPr/>
          <p:nvPr/>
        </p:nvSpPr>
        <p:spPr>
          <a:xfrm>
            <a:off x="5259174" y="5926948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/>
          </a:p>
        </p:txBody>
      </p:sp>
      <p:cxnSp>
        <p:nvCxnSpPr>
          <p:cNvPr id="78" name="Straight Connector 25"/>
          <p:cNvCxnSpPr/>
          <p:nvPr/>
        </p:nvCxnSpPr>
        <p:spPr>
          <a:xfrm>
            <a:off x="4873886" y="4247797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26"/>
          <p:cNvCxnSpPr/>
          <p:nvPr/>
        </p:nvCxnSpPr>
        <p:spPr>
          <a:xfrm>
            <a:off x="5287693" y="5397940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085566" y="1857820"/>
            <a:ext cx="902224" cy="359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graphicFrame>
        <p:nvGraphicFramePr>
          <p:cNvPr id="97" name="표 96"/>
          <p:cNvGraphicFramePr>
            <a:graphicFrameLocks noGrp="1"/>
          </p:cNvGraphicFramePr>
          <p:nvPr/>
        </p:nvGraphicFramePr>
        <p:xfrm>
          <a:off x="7720292" y="1743381"/>
          <a:ext cx="3888105" cy="4241364"/>
        </p:xfrm>
        <a:graphic>
          <a:graphicData uri="http://schemas.openxmlformats.org/drawingml/2006/table">
            <a:tbl>
              <a:tblPr firstRow="1" bandRow="1">
                <a:tableStyleId>{F77BBAD0-2FD1-4BB3-BED5-B7D4590D3504}</a:tableStyleId>
              </a:tblPr>
              <a:tblGrid>
                <a:gridCol w="3888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46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실시간 검색어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80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목적</a:t>
                      </a:r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 처음 방문자에게 현재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가장 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높은 검색어를 보여준다.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780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code</a:t>
                      </a:r>
                    </a:p>
                    <a:p>
                      <a:pPr algn="ctr">
                        <a:defRPr lang="ko-KR" altLang="en-US"/>
                      </a:pP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Pandas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8" name="그림 9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519200" y="1195200"/>
            <a:ext cx="4680000" cy="5220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0" y="308758"/>
            <a:ext cx="4972310" cy="57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795874" cy="297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1400">
                <a:latin typeface="+mj-ea"/>
                <a:ea typeface="+mj-ea"/>
              </a:rPr>
              <a:t>Part 3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4768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17"/>
          <p:cNvSpPr/>
          <p:nvPr/>
        </p:nvSpPr>
        <p:spPr>
          <a:xfrm>
            <a:off x="6224374" y="1414536"/>
            <a:ext cx="5205626" cy="81431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  <a:defRPr lang="ko-KR"/>
            </a:pP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Lorem ipsum dolor sit amet, consectetur adipiscing elit. Ut aliquam, risus id rutrum bibendum, nunc risus interdum magna, eu condimentum tortor</a:t>
            </a:r>
          </a:p>
        </p:txBody>
      </p:sp>
      <p:sp>
        <p:nvSpPr>
          <p:cNvPr id="77" name="Oval 21"/>
          <p:cNvSpPr/>
          <p:nvPr/>
        </p:nvSpPr>
        <p:spPr>
          <a:xfrm>
            <a:off x="5259174" y="5926948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/>
          </a:p>
        </p:txBody>
      </p:sp>
      <p:cxnSp>
        <p:nvCxnSpPr>
          <p:cNvPr id="78" name="Straight Connector 25"/>
          <p:cNvCxnSpPr/>
          <p:nvPr/>
        </p:nvCxnSpPr>
        <p:spPr>
          <a:xfrm>
            <a:off x="4873886" y="4247797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26"/>
          <p:cNvCxnSpPr/>
          <p:nvPr/>
        </p:nvCxnSpPr>
        <p:spPr>
          <a:xfrm>
            <a:off x="5287693" y="5397940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7098" y="1207260"/>
            <a:ext cx="6497893" cy="5276861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sp>
        <p:nvSpPr>
          <p:cNvPr id="94" name="TextBox 93"/>
          <p:cNvSpPr txBox="1"/>
          <p:nvPr/>
        </p:nvSpPr>
        <p:spPr>
          <a:xfrm>
            <a:off x="8085566" y="1857820"/>
            <a:ext cx="902224" cy="359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graphicFrame>
        <p:nvGraphicFramePr>
          <p:cNvPr id="95" name="표 94"/>
          <p:cNvGraphicFramePr>
            <a:graphicFrameLocks noGrp="1"/>
          </p:cNvGraphicFramePr>
          <p:nvPr/>
        </p:nvGraphicFramePr>
        <p:xfrm>
          <a:off x="7720292" y="1743381"/>
          <a:ext cx="3890707" cy="4241364"/>
        </p:xfrm>
        <a:graphic>
          <a:graphicData uri="http://schemas.openxmlformats.org/drawingml/2006/table">
            <a:tbl>
              <a:tblPr firstRow="1" bandRow="1">
                <a:tableStyleId>{F77BBAD0-2FD1-4BB3-BED5-B7D4590D3504}</a:tableStyleId>
              </a:tblPr>
              <a:tblGrid>
                <a:gridCol w="389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46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랜덤 상품추천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80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목적</a:t>
                      </a:r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 사용자가 처음으로 가입 혹은 방문을 하였을때 사용자에게 다양한 상품을 보여 관심을 유도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780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code</a:t>
                      </a:r>
                    </a:p>
                    <a:p>
                      <a:pPr algn="ctr">
                        <a:defRPr lang="ko-KR" altLang="en-US"/>
                      </a:pP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랜덤함수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샘플함수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0" y="308758"/>
            <a:ext cx="4972310" cy="57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900650" cy="297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1400">
                <a:latin typeface="+mj-ea"/>
                <a:ea typeface="+mj-ea"/>
              </a:rPr>
              <a:t>Part 3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4768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17"/>
          <p:cNvSpPr/>
          <p:nvPr/>
        </p:nvSpPr>
        <p:spPr>
          <a:xfrm>
            <a:off x="6224374" y="1414536"/>
            <a:ext cx="5205626" cy="81431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  <a:defRPr lang="ko-KR"/>
            </a:pP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Lorem ipsum dolor sit amet, consectetur adipiscing elit. Ut aliquam, risus id rutrum bibendum, nunc risus interdum magna, eu condimentum tortor</a:t>
            </a:r>
          </a:p>
        </p:txBody>
      </p:sp>
      <p:sp>
        <p:nvSpPr>
          <p:cNvPr id="77" name="Oval 21"/>
          <p:cNvSpPr/>
          <p:nvPr/>
        </p:nvSpPr>
        <p:spPr>
          <a:xfrm>
            <a:off x="5259174" y="5926948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/>
          </a:p>
        </p:txBody>
      </p:sp>
      <p:cxnSp>
        <p:nvCxnSpPr>
          <p:cNvPr id="78" name="Straight Connector 25"/>
          <p:cNvCxnSpPr/>
          <p:nvPr/>
        </p:nvCxnSpPr>
        <p:spPr>
          <a:xfrm>
            <a:off x="4873886" y="4247797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26"/>
          <p:cNvCxnSpPr/>
          <p:nvPr/>
        </p:nvCxnSpPr>
        <p:spPr>
          <a:xfrm>
            <a:off x="5287693" y="5397940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085566" y="1857820"/>
            <a:ext cx="902224" cy="359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96" name="그림 9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19200" y="1281600"/>
            <a:ext cx="6480000" cy="5220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graphicFrame>
        <p:nvGraphicFramePr>
          <p:cNvPr id="97" name="표 96"/>
          <p:cNvGraphicFramePr>
            <a:graphicFrameLocks noGrp="1"/>
          </p:cNvGraphicFramePr>
          <p:nvPr/>
        </p:nvGraphicFramePr>
        <p:xfrm>
          <a:off x="7720292" y="1743381"/>
          <a:ext cx="3888105" cy="4241364"/>
        </p:xfrm>
        <a:graphic>
          <a:graphicData uri="http://schemas.openxmlformats.org/drawingml/2006/table">
            <a:tbl>
              <a:tblPr firstRow="1" bandRow="1">
                <a:tableStyleId>{F77BBAD0-2FD1-4BB3-BED5-B7D4590D3504}</a:tableStyleId>
              </a:tblPr>
              <a:tblGrid>
                <a:gridCol w="3888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46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기상기온의 따른 상품추천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80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목적</a:t>
                      </a:r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 날씨에 상품 추천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예보와 기온의 따른 상품을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780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code</a:t>
                      </a:r>
                    </a:p>
                    <a:p>
                      <a:pPr algn="ctr">
                        <a:defRPr lang="ko-KR" altLang="en-US"/>
                      </a:pP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웹 크롤링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66530" y="1103243"/>
            <a:ext cx="552947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46899" y="602109"/>
            <a:ext cx="1673491" cy="3389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>
                    <a:lumMod val="50000"/>
                  </a:schemeClr>
                </a:solidFill>
              </a:rPr>
              <a:t>a table of contents</a:t>
            </a:r>
            <a:endParaRPr lang="ko-KR" altLang="en-US" sz="1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530" y="417443"/>
            <a:ext cx="8803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72515" y="1582373"/>
            <a:ext cx="3276894" cy="590852"/>
            <a:chOff x="1470659" y="1751517"/>
            <a:chExt cx="3110866" cy="590852"/>
          </a:xfrm>
        </p:grpSpPr>
        <p:sp>
          <p:nvSpPr>
            <p:cNvPr id="8" name="TextBox 7"/>
            <p:cNvSpPr txBox="1"/>
            <p:nvPr/>
          </p:nvSpPr>
          <p:spPr>
            <a:xfrm>
              <a:off x="1470659" y="1751517"/>
              <a:ext cx="411480" cy="590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30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3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71311" y="1837154"/>
              <a:ext cx="2610213" cy="409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100" b="0" spc="-150"/>
                <a:t>프로젝트 개요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1980" y="2497432"/>
            <a:ext cx="3733002" cy="590816"/>
            <a:chOff x="1451609" y="1751517"/>
            <a:chExt cx="3129915" cy="590816"/>
          </a:xfrm>
        </p:grpSpPr>
        <p:sp>
          <p:nvSpPr>
            <p:cNvPr id="12" name="TextBox 11"/>
            <p:cNvSpPr txBox="1"/>
            <p:nvPr/>
          </p:nvSpPr>
          <p:spPr>
            <a:xfrm>
              <a:off x="1451609" y="1751517"/>
              <a:ext cx="415289" cy="5908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30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3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17899" y="1837154"/>
              <a:ext cx="2663625" cy="4099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100" b="0" spc="-150" dirty="0"/>
                <a:t>프로젝트 팀 구성 및 역할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45091" y="3429000"/>
            <a:ext cx="3769891" cy="592075"/>
            <a:chOff x="1446896" y="1751518"/>
            <a:chExt cx="3139440" cy="592075"/>
          </a:xfrm>
        </p:grpSpPr>
        <p:sp>
          <p:nvSpPr>
            <p:cNvPr id="15" name="TextBox 14"/>
            <p:cNvSpPr txBox="1"/>
            <p:nvPr/>
          </p:nvSpPr>
          <p:spPr>
            <a:xfrm>
              <a:off x="1446896" y="1751518"/>
              <a:ext cx="415290" cy="592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30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3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17898" y="1837155"/>
              <a:ext cx="2668438" cy="4077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100" b="0" spc="-150"/>
                <a:t>프로젝트 수행 절차 및 방법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92249" y="5276795"/>
            <a:ext cx="3302980" cy="592130"/>
            <a:chOff x="1445895" y="1751517"/>
            <a:chExt cx="3135630" cy="592130"/>
          </a:xfrm>
        </p:grpSpPr>
        <p:sp>
          <p:nvSpPr>
            <p:cNvPr id="18" name="TextBox 17"/>
            <p:cNvSpPr txBox="1"/>
            <p:nvPr/>
          </p:nvSpPr>
          <p:spPr>
            <a:xfrm>
              <a:off x="1445894" y="1751517"/>
              <a:ext cx="421004" cy="592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30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53506" y="1837154"/>
              <a:ext cx="2628018" cy="411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100" b="0" spc="-150"/>
                <a:t>자체 평가 의견</a:t>
              </a:r>
            </a:p>
          </p:txBody>
        </p:sp>
      </p:grpSp>
      <p:grpSp>
        <p:nvGrpSpPr>
          <p:cNvPr id="20" name="그룹 16"/>
          <p:cNvGrpSpPr/>
          <p:nvPr/>
        </p:nvGrpSpPr>
        <p:grpSpPr>
          <a:xfrm>
            <a:off x="509454" y="4350754"/>
            <a:ext cx="3162514" cy="594246"/>
            <a:chOff x="1451608" y="1751517"/>
            <a:chExt cx="3002281" cy="594246"/>
          </a:xfrm>
        </p:grpSpPr>
        <p:sp>
          <p:nvSpPr>
            <p:cNvPr id="21" name="TextBox 17"/>
            <p:cNvSpPr txBox="1"/>
            <p:nvPr/>
          </p:nvSpPr>
          <p:spPr>
            <a:xfrm>
              <a:off x="1451608" y="1751517"/>
              <a:ext cx="415289" cy="594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300">
                  <a:solidFill>
                    <a:schemeClr val="accent1">
                      <a:lumMod val="50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33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1980203" y="1837154"/>
              <a:ext cx="2473686" cy="413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100" b="0" spc="-150"/>
                <a:t>프로젝트 수행 결과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0" y="308758"/>
            <a:ext cx="4972310" cy="57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767299" cy="297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sz="1400">
                <a:latin typeface="+mj-ea"/>
                <a:ea typeface="+mj-ea"/>
              </a:rPr>
              <a:t>Part 3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4768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17"/>
          <p:cNvSpPr/>
          <p:nvPr/>
        </p:nvSpPr>
        <p:spPr>
          <a:xfrm>
            <a:off x="6224374" y="1414536"/>
            <a:ext cx="5205626" cy="81431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  <a:defRPr lang="ko-KR"/>
            </a:pP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Lorem ipsum dolor sit amet, consectetur adipiscing elit. Ut aliquam, risus id rutrum bibendum, nunc risus interdum magna, eu condimentum tortor</a:t>
            </a:r>
          </a:p>
        </p:txBody>
      </p:sp>
      <p:sp>
        <p:nvSpPr>
          <p:cNvPr id="77" name="Oval 21"/>
          <p:cNvSpPr/>
          <p:nvPr/>
        </p:nvSpPr>
        <p:spPr>
          <a:xfrm>
            <a:off x="5259174" y="5926948"/>
            <a:ext cx="643467" cy="643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en-US"/>
          </a:p>
        </p:txBody>
      </p:sp>
      <p:cxnSp>
        <p:nvCxnSpPr>
          <p:cNvPr id="78" name="Straight Connector 25"/>
          <p:cNvCxnSpPr/>
          <p:nvPr/>
        </p:nvCxnSpPr>
        <p:spPr>
          <a:xfrm>
            <a:off x="4873886" y="4247797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26"/>
          <p:cNvCxnSpPr/>
          <p:nvPr/>
        </p:nvCxnSpPr>
        <p:spPr>
          <a:xfrm>
            <a:off x="5287693" y="5397940"/>
            <a:ext cx="6139543" cy="0"/>
          </a:xfrm>
          <a:prstGeom prst="line">
            <a:avLst/>
          </a:prstGeom>
          <a:ln w="952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085566" y="1857820"/>
            <a:ext cx="902224" cy="359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96" name="그림 9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06400" y="1393200"/>
            <a:ext cx="6480000" cy="5220000"/>
          </a:xfrm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</a:ln>
        </p:spPr>
      </p:pic>
      <p:graphicFrame>
        <p:nvGraphicFramePr>
          <p:cNvPr id="97" name="표 96"/>
          <p:cNvGraphicFramePr>
            <a:graphicFrameLocks noGrp="1"/>
          </p:cNvGraphicFramePr>
          <p:nvPr/>
        </p:nvGraphicFramePr>
        <p:xfrm>
          <a:off x="7720292" y="1743381"/>
          <a:ext cx="3888105" cy="4241364"/>
        </p:xfrm>
        <a:graphic>
          <a:graphicData uri="http://schemas.openxmlformats.org/drawingml/2006/table">
            <a:tbl>
              <a:tblPr firstRow="1" bandRow="1">
                <a:tableStyleId>{F77BBAD0-2FD1-4BB3-BED5-B7D4590D3504}</a:tableStyleId>
              </a:tblPr>
              <a:tblGrid>
                <a:gridCol w="3888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46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협업필터링의 상품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780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목적</a:t>
                      </a:r>
                    </a:p>
                    <a:p>
                      <a:pPr algn="ctr">
                        <a:defRPr lang="ko-KR" altLang="en-US"/>
                      </a:pP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 각각의 회원이 구매한 상품의 리뷰를 분석하여 회원의 선호도가 높고 아직 구매하지 않은 상품을 추천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780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/>
                        <a:t>code</a:t>
                      </a:r>
                    </a:p>
                    <a:p>
                      <a:pPr algn="ctr">
                        <a:defRPr lang="ko-KR" altLang="en-US"/>
                      </a:pPr>
                      <a:endParaRPr lang="en-US" altLang="ko-KR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최근접 이웃 협업필터링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339627" y="2554357"/>
            <a:ext cx="4852373" cy="1908313"/>
            <a:chOff x="7339627" y="2554357"/>
            <a:chExt cx="4852373" cy="1908313"/>
          </a:xfrm>
        </p:grpSpPr>
        <p:sp>
          <p:nvSpPr>
            <p:cNvPr id="5" name="TextBox 4"/>
            <p:cNvSpPr txBox="1"/>
            <p:nvPr/>
          </p:nvSpPr>
          <p:spPr>
            <a:xfrm>
              <a:off x="7339627" y="2923738"/>
              <a:ext cx="1410038" cy="6367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/>
              </a:pPr>
              <a:r>
                <a:rPr lang="en-US" altLang="ko-KR" sz="3600">
                  <a:solidFill>
                    <a:schemeClr val="bg1"/>
                  </a:solidFill>
                  <a:latin typeface="+mj-ea"/>
                  <a:ea typeface="+mj-ea"/>
                </a:rPr>
                <a:t>Part 4</a:t>
              </a:r>
              <a:endParaRPr lang="ko-KR" altLang="en-US" sz="3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39627" y="3570069"/>
              <a:ext cx="276258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/>
              </a:pPr>
              <a:r>
                <a:rPr lang="ko-KR" altLang="en-US" sz="2800" b="0" spc="-300">
                  <a:solidFill>
                    <a:schemeClr val="bg1"/>
                  </a:solidFill>
                  <a:latin typeface="+mn-ea"/>
                </a:rPr>
                <a:t>프로젝트 수행 결과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7424530" y="2554357"/>
              <a:ext cx="476747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7424530" y="4462670"/>
              <a:ext cx="47674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102418" y="1764088"/>
            <a:ext cx="6151191" cy="3080047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00357" y="2258404"/>
            <a:ext cx="4653192" cy="1783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1100" dirty="0">
                <a:solidFill>
                  <a:schemeClr val="bg1"/>
                </a:solidFill>
                <a:latin typeface="한컴 백제 B"/>
                <a:ea typeface="한컴 백제 B"/>
              </a:rPr>
              <a:t>시  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339627" y="2554357"/>
            <a:ext cx="4852373" cy="1908313"/>
            <a:chOff x="7339627" y="2554357"/>
            <a:chExt cx="4852373" cy="1908313"/>
          </a:xfrm>
        </p:grpSpPr>
        <p:sp>
          <p:nvSpPr>
            <p:cNvPr id="5" name="TextBox 4"/>
            <p:cNvSpPr txBox="1"/>
            <p:nvPr/>
          </p:nvSpPr>
          <p:spPr>
            <a:xfrm>
              <a:off x="7339627" y="2923738"/>
              <a:ext cx="1410038" cy="6367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>
                  <a:solidFill>
                    <a:schemeClr val="bg1"/>
                  </a:solidFill>
                  <a:latin typeface="+mj-ea"/>
                  <a:ea typeface="+mj-ea"/>
                </a:rPr>
                <a:t>Part 5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39627" y="3570069"/>
              <a:ext cx="216251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0" spc="-300">
                  <a:solidFill>
                    <a:schemeClr val="bg1"/>
                  </a:solidFill>
                  <a:latin typeface="+mn-ea"/>
                </a:rPr>
                <a:t>자체 평가 의견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7424530" y="2554357"/>
              <a:ext cx="476747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7424530" y="4462670"/>
              <a:ext cx="47674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2" y="308758"/>
            <a:ext cx="3438783" cy="575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팀원의  의견</a:t>
            </a:r>
            <a:endParaRPr lang="ko-KR" altLang="en-US" sz="3200" b="0" spc="-3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+mj-ea"/>
                <a:ea typeface="+mj-ea"/>
              </a:rPr>
              <a:t>Part 2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2681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배지 체크 표시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9360" y="1220935"/>
            <a:ext cx="914400" cy="914400"/>
          </a:xfrm>
          <a:prstGeom prst="rect">
            <a:avLst/>
          </a:prstGeom>
        </p:spPr>
      </p:pic>
      <p:pic>
        <p:nvPicPr>
          <p:cNvPr id="8" name="그래픽 7" descr="배지 체크 표시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9360" y="2428875"/>
            <a:ext cx="914400" cy="914400"/>
          </a:xfrm>
          <a:prstGeom prst="rect">
            <a:avLst/>
          </a:prstGeom>
        </p:spPr>
      </p:pic>
      <p:pic>
        <p:nvPicPr>
          <p:cNvPr id="9" name="그래픽 8" descr="배지 체크 표시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9360" y="3874940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68486" y="1364035"/>
            <a:ext cx="9585463" cy="60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 lang="ko-KR" altLang="en-US"/>
            </a:pPr>
            <a:r>
              <a:rPr lang="en-US" altLang="ko-KR" sz="2800">
                <a:solidFill>
                  <a:srgbClr val="655d5b"/>
                </a:solidFill>
                <a:latin typeface="+mn-ea"/>
              </a:rPr>
              <a:t>MTV</a:t>
            </a:r>
            <a:r>
              <a:rPr lang="ko-KR" altLang="en-US" sz="2800">
                <a:solidFill>
                  <a:srgbClr val="655d5b"/>
                </a:solidFill>
                <a:latin typeface="+mn-ea"/>
              </a:rPr>
              <a:t>와 </a:t>
            </a:r>
            <a:r>
              <a:rPr lang="en-US" altLang="ko-KR" sz="2800">
                <a:solidFill>
                  <a:srgbClr val="655d5b"/>
                </a:solidFill>
                <a:latin typeface="+mn-ea"/>
              </a:rPr>
              <a:t>MVC</a:t>
            </a:r>
            <a:r>
              <a:rPr lang="ko-KR" altLang="en-US" sz="2800">
                <a:solidFill>
                  <a:srgbClr val="655d5b"/>
                </a:solidFill>
                <a:latin typeface="+mn-ea"/>
              </a:rPr>
              <a:t>패턴이 비슷한 부분이 많아 접근하기 용이했다.   </a:t>
            </a:r>
            <a:endParaRPr lang="ko-KR" altLang="en-US" sz="2800">
              <a:solidFill>
                <a:srgbClr val="655d5b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8486" y="2639352"/>
            <a:ext cx="9651965" cy="597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 lang="ko-KR" altLang="en-US"/>
            </a:pPr>
            <a:r>
              <a:rPr lang="ko-KR" altLang="en-US" sz="2800">
                <a:solidFill>
                  <a:srgbClr val="655d5b"/>
                </a:solidFill>
                <a:latin typeface="+mn-ea"/>
              </a:rPr>
              <a:t>데이터 분석에 배움을 더 가져야겠다.</a:t>
            </a:r>
            <a:endParaRPr lang="ko-KR" altLang="en-US" sz="2800">
              <a:solidFill>
                <a:srgbClr val="655d5b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8486" y="4042349"/>
            <a:ext cx="9651965" cy="60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 lang="ko-KR" altLang="en-US"/>
            </a:pPr>
            <a:r>
              <a:rPr lang="ko-KR" altLang="en-US" sz="2800">
                <a:solidFill>
                  <a:srgbClr val="655d5b"/>
                </a:solidFill>
                <a:latin typeface="+mn-ea"/>
              </a:rPr>
              <a:t>부족한 부분이 많았지만 노력으로 좋은 결과를 낸것같다.</a:t>
            </a:r>
            <a:endParaRPr lang="ko-KR" altLang="en-US" sz="2800">
              <a:solidFill>
                <a:srgbClr val="655d5b"/>
              </a:solidFill>
              <a:latin typeface="+mn-ea"/>
            </a:endParaRPr>
          </a:p>
        </p:txBody>
      </p:sp>
      <p:pic>
        <p:nvPicPr>
          <p:cNvPr id="13" name="그래픽 8" descr="배지 체크 표시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9360" y="5246540"/>
            <a:ext cx="914400" cy="914400"/>
          </a:xfrm>
          <a:prstGeom prst="rect">
            <a:avLst/>
          </a:prstGeom>
        </p:spPr>
      </p:pic>
      <p:sp>
        <p:nvSpPr>
          <p:cNvPr id="14" name="TextBox 11"/>
          <p:cNvSpPr txBox="1"/>
          <p:nvPr/>
        </p:nvSpPr>
        <p:spPr>
          <a:xfrm>
            <a:off x="2268486" y="5413949"/>
            <a:ext cx="9651965" cy="603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 lang="ko-KR" altLang="en-US"/>
            </a:pPr>
            <a:r>
              <a:rPr lang="ko-KR" altLang="en-US" sz="2800">
                <a:solidFill>
                  <a:srgbClr val="655d5b"/>
                </a:solidFill>
                <a:latin typeface="+mn-ea"/>
              </a:rPr>
              <a:t>구현하려는 기능이 많았지만 시간이 부족하여 아쉬웠다. </a:t>
            </a:r>
            <a:endParaRPr lang="ko-KR" altLang="en-US" sz="2800">
              <a:solidFill>
                <a:srgbClr val="655d5b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0BA06A-CE89-4827-BE93-AFFD046062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6E5F7-A04B-4841-BAD3-0398905D3820}"/>
              </a:ext>
            </a:extLst>
          </p:cNvPr>
          <p:cNvSpPr txBox="1"/>
          <p:nvPr/>
        </p:nvSpPr>
        <p:spPr>
          <a:xfrm>
            <a:off x="4827864" y="1658679"/>
            <a:ext cx="2536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감사합니다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945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339627" y="2554357"/>
            <a:ext cx="4852373" cy="1908313"/>
            <a:chOff x="7339627" y="2554357"/>
            <a:chExt cx="4852373" cy="1908313"/>
          </a:xfrm>
        </p:grpSpPr>
        <p:sp>
          <p:nvSpPr>
            <p:cNvPr id="7" name="TextBox 6"/>
            <p:cNvSpPr txBox="1"/>
            <p:nvPr/>
          </p:nvSpPr>
          <p:spPr>
            <a:xfrm>
              <a:off x="7339627" y="2923738"/>
              <a:ext cx="1410038" cy="6367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Part 1</a:t>
              </a:r>
              <a:endParaRPr lang="ko-KR" altLang="en-US" sz="360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339627" y="3570069"/>
              <a:ext cx="209583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0" spc="-30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프로젝트 개요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424530" y="2554357"/>
              <a:ext cx="476747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424530" y="4462670"/>
              <a:ext cx="47674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2" y="308758"/>
            <a:ext cx="2391033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개요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Part 1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2681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23060" y="2234823"/>
            <a:ext cx="440055" cy="6969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1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45222" y="2243014"/>
            <a:ext cx="3689892" cy="646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</a:rPr>
              <a:t>쇼핑몰의 기능구현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642055" y="3501162"/>
            <a:ext cx="430585" cy="6974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2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45221" y="3541252"/>
            <a:ext cx="712841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</a:rPr>
              <a:t>소비자의 포커스에 맞춘  데이터 추출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632585" y="4820663"/>
            <a:ext cx="440055" cy="6924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bg1"/>
                </a:solidFill>
              </a:rPr>
              <a:t>3</a:t>
            </a:r>
            <a:endParaRPr lang="ko-KR" altLang="en-US" sz="4000" b="1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45222" y="4860753"/>
            <a:ext cx="562346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 spc="-150">
                <a:solidFill>
                  <a:schemeClr val="bg1"/>
                </a:solidFill>
                <a:latin typeface="+mj-ea"/>
                <a:ea typeface="+mj-ea"/>
              </a:rPr>
              <a:t>기상정보를 활용한 의류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2" y="308758"/>
            <a:ext cx="1609983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Part 1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2681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12476" y="1808193"/>
            <a:ext cx="3439045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12476" y="1808191"/>
            <a:ext cx="3439045" cy="604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195848" y="1834899"/>
            <a:ext cx="3439045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625552" y="1923163"/>
            <a:ext cx="1559661" cy="389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Step 1</a:t>
            </a:r>
            <a:endParaRPr lang="ko-KR" altLang="en-US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169142" y="1861602"/>
            <a:ext cx="3439045" cy="604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9202752" y="1994377"/>
            <a:ext cx="1548729" cy="394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Step 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6178" y="2894865"/>
            <a:ext cx="3151640" cy="1902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b="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다이어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그램을 활용한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기획 확립</a:t>
            </a:r>
          </a:p>
          <a:p>
            <a:pPr algn="ctr">
              <a:lnSpc>
                <a:spcPct val="120000"/>
              </a:lnSpc>
              <a:defRPr/>
            </a:pPr>
            <a:endParaRPr lang="ko-KR" altLang="en-US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프로젝트의 진행 일정을 </a:t>
            </a:r>
            <a:r>
              <a:rPr lang="ko-KR" altLang="en-US" sz="1400" b="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날짜별로</a:t>
            </a: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조율</a:t>
            </a:r>
          </a:p>
          <a:p>
            <a:pPr algn="ctr">
              <a:lnSpc>
                <a:spcPct val="120000"/>
              </a:lnSpc>
              <a:defRPr/>
            </a:pPr>
            <a:endParaRPr lang="ko-KR" altLang="en-US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기능의 순서도 확립</a:t>
            </a:r>
          </a:p>
          <a:p>
            <a:pPr algn="just">
              <a:lnSpc>
                <a:spcPct val="120000"/>
              </a:lnSpc>
              <a:defRPr/>
            </a:pPr>
            <a:endParaRPr lang="ko-KR" altLang="en-US" sz="1400" b="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90196" y="3035970"/>
            <a:ext cx="2835020" cy="1619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딥러닝 기획 회의</a:t>
            </a:r>
          </a:p>
          <a:p>
            <a:pPr algn="ctr">
              <a:lnSpc>
                <a:spcPct val="120000"/>
              </a:lnSpc>
              <a:defRPr/>
            </a:pPr>
            <a:endParaRPr lang="ko-KR" altLang="en-US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추천 상품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추천 방식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다양성 확보 </a:t>
            </a:r>
          </a:p>
          <a:p>
            <a:pPr algn="ctr">
              <a:lnSpc>
                <a:spcPct val="120000"/>
              </a:lnSpc>
              <a:defRPr/>
            </a:pPr>
            <a:endParaRPr lang="ko-KR" altLang="en-US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RSS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웹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크롤링</a:t>
            </a: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협업필터링</a:t>
            </a:r>
          </a:p>
        </p:txBody>
      </p:sp>
      <p:sp>
        <p:nvSpPr>
          <p:cNvPr id="47" name="직사각형 30"/>
          <p:cNvSpPr/>
          <p:nvPr/>
        </p:nvSpPr>
        <p:spPr>
          <a:xfrm>
            <a:off x="4403184" y="1800360"/>
            <a:ext cx="3439045" cy="3508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36"/>
          <p:cNvSpPr/>
          <p:nvPr/>
        </p:nvSpPr>
        <p:spPr>
          <a:xfrm>
            <a:off x="4376477" y="1827063"/>
            <a:ext cx="3439045" cy="604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TextBox 37"/>
          <p:cNvSpPr txBox="1"/>
          <p:nvPr/>
        </p:nvSpPr>
        <p:spPr>
          <a:xfrm>
            <a:off x="5410088" y="1959838"/>
            <a:ext cx="1548729" cy="391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Step 2</a:t>
            </a:r>
            <a:endParaRPr lang="ko-KR" altLang="en-US" sz="200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TextBox 43"/>
          <p:cNvSpPr txBox="1"/>
          <p:nvPr/>
        </p:nvSpPr>
        <p:spPr>
          <a:xfrm>
            <a:off x="4678490" y="3109390"/>
            <a:ext cx="2835020" cy="1374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파트별 팀원의 업무 조율</a:t>
            </a:r>
          </a:p>
          <a:p>
            <a:pPr algn="ctr">
              <a:lnSpc>
                <a:spcPct val="120000"/>
              </a:lnSpc>
              <a:defRPr/>
            </a:pPr>
            <a:endParaRPr lang="ko-KR" altLang="en-US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파트별 기능의 구현</a:t>
            </a:r>
          </a:p>
          <a:p>
            <a:pPr algn="ctr">
              <a:lnSpc>
                <a:spcPct val="120000"/>
              </a:lnSpc>
              <a:defRPr/>
            </a:pPr>
            <a:endParaRPr lang="ko-KR" altLang="en-US" sz="1400" b="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기능의 로그 데이터 파일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339624" y="2554357"/>
            <a:ext cx="4852375" cy="1908313"/>
            <a:chOff x="7339625" y="2554357"/>
            <a:chExt cx="4852375" cy="1908313"/>
          </a:xfrm>
        </p:grpSpPr>
        <p:sp>
          <p:nvSpPr>
            <p:cNvPr id="6" name="TextBox 5"/>
            <p:cNvSpPr txBox="1"/>
            <p:nvPr/>
          </p:nvSpPr>
          <p:spPr>
            <a:xfrm>
              <a:off x="7339627" y="2923738"/>
              <a:ext cx="1410038" cy="6367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>
                  <a:solidFill>
                    <a:schemeClr val="bg1"/>
                  </a:solidFill>
                  <a:latin typeface="+mj-ea"/>
                  <a:ea typeface="+mj-ea"/>
                </a:rPr>
                <a:t>Part 2</a:t>
              </a:r>
              <a:endParaRPr lang="ko-KR" altLang="en-US" sz="3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39625" y="3570069"/>
              <a:ext cx="352458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0" spc="-300">
                  <a:solidFill>
                    <a:schemeClr val="bg1"/>
                  </a:solidFill>
                  <a:latin typeface="+mn-ea"/>
                </a:rPr>
                <a:t>프로젝트 팀 구성 및 역할</a:t>
              </a: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7424530" y="2554357"/>
              <a:ext cx="476747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424530" y="4462670"/>
              <a:ext cx="47674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2" y="308758"/>
            <a:ext cx="1676658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역할 분담</a:t>
            </a:r>
            <a:endParaRPr lang="ko-KR" altLang="en-US" sz="3200" b="0" spc="-3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sz="1400">
                <a:latin typeface="+mj-ea"/>
                <a:ea typeface="+mj-ea"/>
              </a:rPr>
              <a:t>Part 1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2681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88239" y="1572618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19039" y="1572617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88239" y="4004883"/>
            <a:ext cx="10045700" cy="22351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585979" y="1728383"/>
            <a:ext cx="1257062" cy="48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>
                <a:solidFill>
                  <a:schemeClr val="bg1"/>
                </a:solidFill>
              </a:rPr>
              <a:t>유수호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14355" y="1692053"/>
            <a:ext cx="2925435" cy="214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 lang="ko-KR"/>
            </a:pPr>
            <a:r>
              <a:rPr lang="ko-KR" altLang="en-US" b="0" spc="-150">
                <a:solidFill>
                  <a:schemeClr val="bg1"/>
                </a:solidFill>
                <a:latin typeface="+mn-ea"/>
              </a:rPr>
              <a:t>전반적인 </a:t>
            </a:r>
            <a:r>
              <a:rPr lang="en-US" altLang="ko-KR" b="0" spc="-150">
                <a:solidFill>
                  <a:schemeClr val="bg1"/>
                </a:solidFill>
                <a:latin typeface="+mn-ea"/>
              </a:rPr>
              <a:t>Back-End</a:t>
            </a:r>
            <a:endParaRPr lang="en-US" altLang="ko-KR" b="0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/>
            </a:pPr>
            <a:r>
              <a:rPr lang="ko-KR" altLang="en-US" b="0" spc="-150">
                <a:solidFill>
                  <a:schemeClr val="bg1"/>
                </a:solidFill>
                <a:latin typeface="+mn-ea"/>
              </a:rPr>
              <a:t>전반적인 </a:t>
            </a:r>
            <a:r>
              <a:rPr lang="en-US" altLang="ko-KR" b="0" spc="-150">
                <a:solidFill>
                  <a:schemeClr val="bg1"/>
                </a:solidFill>
                <a:latin typeface="+mn-ea"/>
              </a:rPr>
              <a:t>Front-End</a:t>
            </a:r>
            <a:endParaRPr lang="en-US" altLang="ko-KR" b="0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/>
            </a:pPr>
            <a:r>
              <a:rPr lang="ko-KR" altLang="en-US" b="0" spc="-150">
                <a:solidFill>
                  <a:schemeClr val="bg1"/>
                </a:solidFill>
                <a:latin typeface="+mn-ea"/>
              </a:rPr>
              <a:t>머신러닝</a:t>
            </a:r>
            <a:endParaRPr lang="ko-KR" altLang="en-US" b="0" spc="-15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Font typeface="Wingdings"/>
              <a:buNone/>
              <a:defRPr lang="ko-KR"/>
            </a:pPr>
            <a:endParaRPr lang="ko-KR" altLang="en-US" b="0" spc="-15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Font typeface="Wingdings"/>
              <a:buNone/>
              <a:defRPr lang="ko-KR"/>
            </a:pPr>
            <a:endParaRPr lang="ko-KR" altLang="en-US" b="0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34775" y="1735103"/>
            <a:ext cx="2729440" cy="901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 lang="ko-KR"/>
            </a:pPr>
            <a:r>
              <a:rPr lang="en-US" altLang="ko-KR" b="0" spc="-150">
                <a:solidFill>
                  <a:schemeClr val="bg1"/>
                </a:solidFill>
                <a:latin typeface="+mn-ea"/>
              </a:rPr>
              <a:t>Back-End </a:t>
            </a:r>
            <a:r>
              <a:rPr lang="ko-KR" altLang="en-US" b="0" spc="-150">
                <a:solidFill>
                  <a:schemeClr val="bg1"/>
                </a:solidFill>
                <a:latin typeface="+mn-ea"/>
              </a:rPr>
              <a:t>서브 작업</a:t>
            </a:r>
            <a:endParaRPr lang="ko-KR" altLang="en-US" b="0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/>
            </a:pPr>
            <a:r>
              <a:rPr lang="ko-KR" altLang="en-US" b="0" spc="-150">
                <a:solidFill>
                  <a:schemeClr val="bg1"/>
                </a:solidFill>
                <a:latin typeface="+mn-ea"/>
              </a:rPr>
              <a:t>머신러닝</a:t>
            </a:r>
            <a:endParaRPr lang="ko-KR" altLang="en-US" b="0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958291" y="4158466"/>
            <a:ext cx="2229024" cy="906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  <a:defRPr lang="ko-KR"/>
            </a:pPr>
            <a:r>
              <a:rPr lang="en-US" altLang="ko-KR" b="0" spc="-150">
                <a:solidFill>
                  <a:schemeClr val="bg1"/>
                </a:solidFill>
                <a:latin typeface="+mn-ea"/>
              </a:rPr>
              <a:t>Back-End </a:t>
            </a:r>
            <a:r>
              <a:rPr lang="ko-KR" altLang="en-US" b="0" spc="-150">
                <a:solidFill>
                  <a:schemeClr val="bg1"/>
                </a:solidFill>
                <a:latin typeface="+mn-ea"/>
              </a:rPr>
              <a:t>작업</a:t>
            </a:r>
            <a:endParaRPr lang="ko-KR" altLang="en-US" b="0" spc="-15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  <a:defRPr lang="ko-KR"/>
            </a:pPr>
            <a:r>
              <a:rPr lang="ko-KR" altLang="en-US" b="0" spc="-150">
                <a:solidFill>
                  <a:schemeClr val="bg1"/>
                </a:solidFill>
                <a:latin typeface="+mn-ea"/>
              </a:rPr>
              <a:t>머신러닝</a:t>
            </a:r>
            <a:endParaRPr lang="ko-KR" altLang="en-US" b="0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61868" y="4122859"/>
            <a:ext cx="2678522" cy="90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/>
              <a:buChar char="§"/>
              <a:defRPr lang="ko-KR"/>
            </a:pPr>
            <a:r>
              <a:rPr lang="en-US" altLang="ko-KR" b="0" spc="-150">
                <a:solidFill>
                  <a:schemeClr val="bg1"/>
                </a:solidFill>
                <a:latin typeface="+mn-ea"/>
              </a:rPr>
              <a:t>Back-End </a:t>
            </a:r>
            <a:r>
              <a:rPr lang="ko-KR" altLang="en-US" b="0" spc="-150">
                <a:solidFill>
                  <a:schemeClr val="bg1"/>
                </a:solidFill>
                <a:latin typeface="+mn-ea"/>
              </a:rPr>
              <a:t>서브 작업</a:t>
            </a:r>
            <a:endParaRPr lang="ko-KR" altLang="en-US" b="0" spc="-150">
              <a:solidFill>
                <a:schemeClr val="bg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§"/>
              <a:defRPr lang="ko-KR"/>
            </a:pPr>
            <a:r>
              <a:rPr lang="ko-KR" altLang="en-US" b="0" spc="-150">
                <a:solidFill>
                  <a:schemeClr val="bg1"/>
                </a:solidFill>
                <a:latin typeface="+mn-ea"/>
              </a:rPr>
              <a:t>머신러닝</a:t>
            </a:r>
            <a:endParaRPr lang="ko-KR" altLang="en-US" b="0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직사각형 47"/>
          <p:cNvSpPr/>
          <p:nvPr/>
        </p:nvSpPr>
        <p:spPr>
          <a:xfrm>
            <a:off x="6652212" y="1718891"/>
            <a:ext cx="1257062" cy="48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>
                <a:solidFill>
                  <a:schemeClr val="bg1"/>
                </a:solidFill>
              </a:rPr>
              <a:t>박대근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1" name="직사각형 47"/>
          <p:cNvSpPr/>
          <p:nvPr/>
        </p:nvSpPr>
        <p:spPr>
          <a:xfrm>
            <a:off x="1524735" y="4141856"/>
            <a:ext cx="1257062" cy="48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>
                <a:solidFill>
                  <a:schemeClr val="bg1"/>
                </a:solidFill>
              </a:rPr>
              <a:t>양현모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339627" y="2554357"/>
            <a:ext cx="4852373" cy="1908313"/>
            <a:chOff x="7339627" y="2554357"/>
            <a:chExt cx="4852373" cy="1908313"/>
          </a:xfrm>
        </p:grpSpPr>
        <p:sp>
          <p:nvSpPr>
            <p:cNvPr id="5" name="TextBox 4"/>
            <p:cNvSpPr txBox="1"/>
            <p:nvPr/>
          </p:nvSpPr>
          <p:spPr>
            <a:xfrm>
              <a:off x="7339627" y="2923738"/>
              <a:ext cx="1410038" cy="6367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>
                  <a:solidFill>
                    <a:schemeClr val="bg1"/>
                  </a:solidFill>
                  <a:latin typeface="+mj-ea"/>
                  <a:ea typeface="+mj-ea"/>
                </a:rPr>
                <a:t>Part 3</a:t>
              </a:r>
              <a:endParaRPr lang="ko-KR" altLang="en-US" sz="3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39627" y="3570069"/>
              <a:ext cx="382938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0" spc="-300">
                  <a:solidFill>
                    <a:schemeClr val="bg1"/>
                  </a:solidFill>
                  <a:latin typeface="+mn-ea"/>
                </a:rPr>
                <a:t>프로젝트 수행 절차 및 방법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7424530" y="2554357"/>
              <a:ext cx="476747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7424530" y="4462670"/>
              <a:ext cx="47674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3" y="308758"/>
            <a:ext cx="4353182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en-US" altLang="ko-KR" sz="1400">
                <a:latin typeface="+mj-ea"/>
                <a:ea typeface="+mj-ea"/>
              </a:rPr>
              <a:t>Part 4</a:t>
            </a:r>
            <a:endParaRPr lang="ko-KR" altLang="en-US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2681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갈매기형 수장 5"/>
          <p:cNvSpPr/>
          <p:nvPr/>
        </p:nvSpPr>
        <p:spPr>
          <a:xfrm>
            <a:off x="7932667" y="2935950"/>
            <a:ext cx="3933825" cy="1399868"/>
          </a:xfrm>
          <a:prstGeom prst="chevron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24" name="갈매기형 수장 4"/>
          <p:cNvSpPr/>
          <p:nvPr/>
        </p:nvSpPr>
        <p:spPr>
          <a:xfrm>
            <a:off x="4317930" y="2935950"/>
            <a:ext cx="3933825" cy="1399868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25" name="오각형 3"/>
          <p:cNvSpPr/>
          <p:nvPr/>
        </p:nvSpPr>
        <p:spPr>
          <a:xfrm>
            <a:off x="703193" y="2935950"/>
            <a:ext cx="3933825" cy="1399868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30" name="TextBox 229"/>
          <p:cNvSpPr txBox="1"/>
          <p:nvPr/>
        </p:nvSpPr>
        <p:spPr>
          <a:xfrm>
            <a:off x="9290686" y="1996880"/>
            <a:ext cx="2495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232" name="TextBox 231"/>
          <p:cNvSpPr txBox="1"/>
          <p:nvPr/>
        </p:nvSpPr>
        <p:spPr>
          <a:xfrm>
            <a:off x="1263229" y="3383368"/>
            <a:ext cx="2409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2400">
                <a:solidFill>
                  <a:schemeClr val="bg1"/>
                </a:solidFill>
              </a:rPr>
              <a:t>구상기획 및 토의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4944578" y="3214230"/>
            <a:ext cx="2519212" cy="822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2400">
                <a:solidFill>
                  <a:schemeClr val="bg1"/>
                </a:solidFill>
              </a:rPr>
              <a:t>기능구현</a:t>
            </a:r>
            <a:br>
              <a:rPr lang="ko-KR" altLang="en-US" sz="2400">
                <a:solidFill>
                  <a:schemeClr val="bg1"/>
                </a:solidFill>
              </a:rPr>
            </a:br>
            <a:r>
              <a:rPr lang="ko-KR" altLang="en-US" sz="2400">
                <a:solidFill>
                  <a:schemeClr val="bg1"/>
                </a:solidFill>
              </a:rPr>
              <a:t>로그데이터 수집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9013311" y="3205328"/>
            <a:ext cx="2060454" cy="821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 sz="2400">
                <a:solidFill>
                  <a:schemeClr val="bg1"/>
                </a:solidFill>
              </a:rPr>
              <a:t>추천시스템</a:t>
            </a:r>
            <a:br>
              <a:rPr lang="ko-KR" altLang="en-US" sz="2400">
                <a:solidFill>
                  <a:schemeClr val="bg1"/>
                </a:solidFill>
              </a:rPr>
            </a:br>
            <a:r>
              <a:rPr lang="ko-KR" altLang="en-US" sz="2400">
                <a:solidFill>
                  <a:schemeClr val="bg1"/>
                </a:solidFill>
              </a:rPr>
              <a:t>협업 필터링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COLOR_NEW_PAL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8ab98"/>
      </a:accent1>
      <a:accent2>
        <a:srgbClr val="c3a679"/>
      </a:accent2>
      <a:accent3>
        <a:srgbClr val="8b8173"/>
      </a:accent3>
      <a:accent4>
        <a:srgbClr val="f5f4ef"/>
      </a:accent4>
      <a:accent5>
        <a:srgbClr val="a38787"/>
      </a:accent5>
      <a:accent6>
        <a:srgbClr val="595764"/>
      </a:accent6>
      <a:hlink>
        <a:srgbClr val="262626"/>
      </a:hlink>
      <a:folHlink>
        <a:srgbClr val="262626"/>
      </a:folHlink>
    </a:clrScheme>
    <a:fontScheme name="마루 부리 굵은">
      <a:majorFont>
        <a:latin typeface="Times New Roman"/>
        <a:ea typeface="마루 부리 굵은"/>
        <a:cs typeface=""/>
      </a:majorFont>
      <a:minorFont>
        <a:latin typeface="Times New Roman"/>
        <a:ea typeface="마루 부리 가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570</ep:Words>
  <ep:PresentationFormat>와이드스크린</ep:PresentationFormat>
  <ep:Paragraphs>168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7</vt:lpstr>
      <vt:lpstr>PowerPoint 프레젠테이션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2021-10-19T03:31:27.000</dcterms:created>
  <dc:creator>Yu Saebyeol</dc:creator>
  <cp:lastModifiedBy>eorms</cp:lastModifiedBy>
  <dcterms:modified xsi:type="dcterms:W3CDTF">2022-11-21T16:40:06.841</dcterms:modified>
  <cp:revision>106</cp:revision>
  <dc:title>PowerPoint 프레젠테이션</dc:title>
  <cp:version>1000.0000.01</cp:version>
</cp:coreProperties>
</file>